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08" r:id="rId1"/>
  </p:sldMasterIdLst>
  <p:notesMasterIdLst>
    <p:notesMasterId r:id="rId16"/>
  </p:notesMasterIdLst>
  <p:handoutMasterIdLst>
    <p:handoutMasterId r:id="rId17"/>
  </p:handoutMasterIdLst>
  <p:sldIdLst>
    <p:sldId id="299" r:id="rId2"/>
    <p:sldId id="1284" r:id="rId3"/>
    <p:sldId id="1286" r:id="rId4"/>
    <p:sldId id="1287" r:id="rId5"/>
    <p:sldId id="1296" r:id="rId6"/>
    <p:sldId id="1294" r:id="rId7"/>
    <p:sldId id="1288" r:id="rId8"/>
    <p:sldId id="1290" r:id="rId9"/>
    <p:sldId id="1291" r:id="rId10"/>
    <p:sldId id="1293" r:id="rId11"/>
    <p:sldId id="1285" r:id="rId12"/>
    <p:sldId id="1295" r:id="rId13"/>
    <p:sldId id="1298" r:id="rId14"/>
    <p:sldId id="1292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86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FE22"/>
    <a:srgbClr val="00FDFF"/>
    <a:srgbClr val="16B0E7"/>
    <a:srgbClr val="4178BE"/>
    <a:srgbClr val="606060"/>
    <a:srgbClr val="3E7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4AD036-C836-4C40-93CC-2B08856CDB32}">
  <a:tblStyle styleId="{974AD036-C836-4C40-93CC-2B08856CDB3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014" autoAdjust="0"/>
    <p:restoredTop sz="86434"/>
  </p:normalViewPr>
  <p:slideViewPr>
    <p:cSldViewPr snapToGrid="0" snapToObjects="1">
      <p:cViewPr varScale="1">
        <p:scale>
          <a:sx n="103" d="100"/>
          <a:sy n="103" d="100"/>
        </p:scale>
        <p:origin x="184" y="392"/>
      </p:cViewPr>
      <p:guideLst/>
    </p:cSldViewPr>
  </p:slideViewPr>
  <p:outlineViewPr>
    <p:cViewPr>
      <p:scale>
        <a:sx n="33" d="100"/>
        <a:sy n="33" d="100"/>
      </p:scale>
      <p:origin x="0" y="-5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26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6D458-AA3E-7A4F-83FD-744034617E48}" type="datetimeFigureOut">
              <a:rPr lang="en-US" smtClean="0"/>
              <a:t>2/27/21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1E606-FD82-2D4E-86B4-2A095334F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41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1814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9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0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727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27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0093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12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2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solidFill>
          <a:schemeClr val="bg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1092200" y="3035300"/>
            <a:ext cx="4995863" cy="685800"/>
          </a:xfrm>
        </p:spPr>
        <p:txBody>
          <a:bodyPr/>
          <a:lstStyle>
            <a:lvl1pPr>
              <a:buClr>
                <a:schemeClr val="bg1"/>
              </a:buClr>
              <a:buNone/>
              <a:defRPr sz="1800" b="0" i="0">
                <a:solidFill>
                  <a:schemeClr val="bg1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add date (month xx, </a:t>
            </a:r>
            <a:r>
              <a:rPr lang="en-US" dirty="0" err="1"/>
              <a:t>xxxx</a:t>
            </a:r>
            <a:r>
              <a:rPr lang="en-US" dirty="0"/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597" y="-336884"/>
            <a:ext cx="6834022" cy="638608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091699" y="2001006"/>
            <a:ext cx="6030913" cy="7175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76C2"/>
              </a:buClr>
              <a:buSzTx/>
              <a:tabLst/>
              <a:defRPr/>
            </a:pPr>
            <a:r>
              <a:rPr lang="en-US" dirty="0"/>
              <a:t>Office of the CIO</a:t>
            </a:r>
          </a:p>
        </p:txBody>
      </p:sp>
    </p:spTree>
    <p:extLst>
      <p:ext uri="{BB962C8B-B14F-4D97-AF65-F5344CB8AC3E}">
        <p14:creationId xmlns:p14="http://schemas.microsoft.com/office/powerpoint/2010/main" val="2379831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03216" y="462026"/>
            <a:ext cx="11585575" cy="379412"/>
          </a:xfrm>
        </p:spPr>
        <p:txBody>
          <a:bodyPr/>
          <a:lstStyle>
            <a:lvl1pPr>
              <a:buNone/>
              <a:defRPr sz="1800" b="0" i="0" baseline="0">
                <a:solidFill>
                  <a:srgbClr val="60606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03217" y="910922"/>
            <a:ext cx="11585575" cy="0"/>
          </a:xfrm>
          <a:prstGeom prst="line">
            <a:avLst/>
          </a:prstGeom>
          <a:ln>
            <a:solidFill>
              <a:srgbClr val="16B0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33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6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68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62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813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64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12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3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  <p:sldLayoutId id="214748402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2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3F26B7-C70C-C84F-8D08-FC0C6985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02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3" name="Isosceles Triangle 41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Parallelogram 43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45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47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Isosceles Triangle 53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DBEAE-165E-48F5-840C-57D059A63C9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609074" y="1581665"/>
            <a:ext cx="6146299" cy="230476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Manchester Restaurant Proposal</a:t>
            </a:r>
            <a:br>
              <a:rPr lang="en-US" sz="2400" b="1" dirty="0"/>
            </a:br>
            <a:r>
              <a:rPr lang="en-US" sz="2400" b="1" dirty="0"/>
              <a:t>Coursera Capstone Project 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Innes McLaren Feb 2021</a:t>
            </a:r>
            <a:endParaRPr lang="en-US" sz="2400" dirty="0"/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65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1260542" y="125509"/>
            <a:ext cx="4088190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Observations….part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1EC19-CD01-4A4C-BF13-3B3EE55668A4}"/>
              </a:ext>
            </a:extLst>
          </p:cNvPr>
          <p:cNvSpPr/>
          <p:nvPr/>
        </p:nvSpPr>
        <p:spPr>
          <a:xfrm>
            <a:off x="1301884" y="1737517"/>
            <a:ext cx="8215980" cy="3558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Postal code areas </a:t>
            </a:r>
            <a:r>
              <a:rPr lang="en-GB" b="1" dirty="0"/>
              <a:t>M2, M3 and M14 </a:t>
            </a:r>
            <a:r>
              <a:rPr lang="en-GB" dirty="0"/>
              <a:t>had the highest number of restaurant venues. </a:t>
            </a:r>
          </a:p>
          <a:p>
            <a:endParaRPr lang="en-GB" dirty="0"/>
          </a:p>
          <a:p>
            <a:r>
              <a:rPr lang="en-GB" dirty="0"/>
              <a:t>M4, M13, M20, M21 and M50 are in the second tier of popularity.</a:t>
            </a:r>
          </a:p>
          <a:p>
            <a:r>
              <a:rPr lang="en-GB" dirty="0"/>
              <a:t> </a:t>
            </a:r>
          </a:p>
          <a:p>
            <a:r>
              <a:rPr lang="en-GB" b="1" dirty="0"/>
              <a:t>Indian, Italian and Fast Food </a:t>
            </a:r>
            <a:r>
              <a:rPr lang="en-GB" dirty="0"/>
              <a:t>restaurants are the most common types of restaurant overall in the Manchester area.  </a:t>
            </a:r>
          </a:p>
          <a:p>
            <a:endParaRPr lang="en-GB" dirty="0"/>
          </a:p>
          <a:p>
            <a:r>
              <a:rPr lang="en-GB" dirty="0"/>
              <a:t>The second tier of popularity includes Asian, Chinese and Vegan restaurants.</a:t>
            </a:r>
          </a:p>
          <a:p>
            <a:r>
              <a:rPr lang="en-GB" dirty="0"/>
              <a:t> </a:t>
            </a:r>
          </a:p>
          <a:p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18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1260542" y="125509"/>
            <a:ext cx="4088190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Observations….part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1EC19-CD01-4A4C-BF13-3B3EE55668A4}"/>
              </a:ext>
            </a:extLst>
          </p:cNvPr>
          <p:cNvSpPr/>
          <p:nvPr/>
        </p:nvSpPr>
        <p:spPr>
          <a:xfrm>
            <a:off x="1155031" y="1564121"/>
            <a:ext cx="8215980" cy="4399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K means clustering showed the following food type area clusters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Indian / Vegan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Eclectic area -  Indian / Italian / Asian /  Middle Eastern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Chinese and Asian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Fast Food &amp; Vegan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Fast Food &amp; Asian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Italian and Ethiopian</a:t>
            </a:r>
          </a:p>
          <a:p>
            <a:endParaRPr lang="en-GB" dirty="0"/>
          </a:p>
          <a:p>
            <a:r>
              <a:rPr lang="en-GB" dirty="0"/>
              <a:t>Note that the most popular areas </a:t>
            </a:r>
            <a:r>
              <a:rPr lang="en-GB" b="1" dirty="0"/>
              <a:t>M2, M3 and M14 </a:t>
            </a:r>
            <a:r>
              <a:rPr lang="en-GB" dirty="0"/>
              <a:t>are all in the “eclectic area” where there is most varied mix of restaurants.  (see next page)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6642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1068037" y="125509"/>
            <a:ext cx="8110469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Popular areas are in “Eclectic”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10" y="1362923"/>
            <a:ext cx="932767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11848-92A0-0544-BAB8-5F286895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6" y="1106250"/>
            <a:ext cx="7851374" cy="5049782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9E31FC1B-5FE9-7D4C-A028-4F2E0F0CEF74}"/>
              </a:ext>
            </a:extLst>
          </p:cNvPr>
          <p:cNvSpPr/>
          <p:nvPr/>
        </p:nvSpPr>
        <p:spPr>
          <a:xfrm>
            <a:off x="906380" y="3031959"/>
            <a:ext cx="7851374" cy="457390"/>
          </a:xfrm>
          <a:prstGeom prst="fram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FFD1374-584F-D44C-8874-ACD8BE70A055}"/>
              </a:ext>
            </a:extLst>
          </p:cNvPr>
          <p:cNvSpPr/>
          <p:nvPr/>
        </p:nvSpPr>
        <p:spPr>
          <a:xfrm>
            <a:off x="914402" y="1467854"/>
            <a:ext cx="7851374" cy="480259"/>
          </a:xfrm>
          <a:prstGeom prst="fram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AE111B6-F806-2442-8946-8B722F48E23E}"/>
              </a:ext>
            </a:extLst>
          </p:cNvPr>
          <p:cNvSpPr/>
          <p:nvPr/>
        </p:nvSpPr>
        <p:spPr>
          <a:xfrm>
            <a:off x="906382" y="1876926"/>
            <a:ext cx="7851374" cy="480259"/>
          </a:xfrm>
          <a:prstGeom prst="fram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78695-7C36-674D-8246-3BE2EDB42BC0}"/>
              </a:ext>
            </a:extLst>
          </p:cNvPr>
          <p:cNvSpPr/>
          <p:nvPr/>
        </p:nvSpPr>
        <p:spPr>
          <a:xfrm>
            <a:off x="8965967" y="1522767"/>
            <a:ext cx="660873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M2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C63DC-0CA2-804C-98BF-34D713FBF50E}"/>
              </a:ext>
            </a:extLst>
          </p:cNvPr>
          <p:cNvSpPr/>
          <p:nvPr/>
        </p:nvSpPr>
        <p:spPr>
          <a:xfrm>
            <a:off x="8957947" y="1947881"/>
            <a:ext cx="628787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M3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3A5D9-32D9-234A-983C-DDAEEA134770}"/>
              </a:ext>
            </a:extLst>
          </p:cNvPr>
          <p:cNvSpPr/>
          <p:nvPr/>
        </p:nvSpPr>
        <p:spPr>
          <a:xfrm>
            <a:off x="8933886" y="3094890"/>
            <a:ext cx="798832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M14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7992D-FA0D-3A4C-BC6D-97CC1CB0DDA2}"/>
              </a:ext>
            </a:extLst>
          </p:cNvPr>
          <p:cNvSpPr/>
          <p:nvPr/>
        </p:nvSpPr>
        <p:spPr>
          <a:xfrm>
            <a:off x="1010654" y="6119909"/>
            <a:ext cx="8405196" cy="666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Busiest areas are in cluster with good mix of restaurants. There is no saturation of any particular restaurant type in these areas</a:t>
            </a:r>
          </a:p>
        </p:txBody>
      </p:sp>
    </p:spTree>
    <p:extLst>
      <p:ext uri="{BB962C8B-B14F-4D97-AF65-F5344CB8AC3E}">
        <p14:creationId xmlns:p14="http://schemas.microsoft.com/office/powerpoint/2010/main" val="193605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1260542" y="125509"/>
            <a:ext cx="4088190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Observations….part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1EC19-CD01-4A4C-BF13-3B3EE55668A4}"/>
              </a:ext>
            </a:extLst>
          </p:cNvPr>
          <p:cNvSpPr/>
          <p:nvPr/>
        </p:nvSpPr>
        <p:spPr>
          <a:xfrm>
            <a:off x="1155031" y="1564121"/>
            <a:ext cx="8215980" cy="210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38B9D3-4D7E-C94C-A3C1-ADCA69432613}"/>
              </a:ext>
            </a:extLst>
          </p:cNvPr>
          <p:cNvSpPr/>
          <p:nvPr/>
        </p:nvSpPr>
        <p:spPr>
          <a:xfrm>
            <a:off x="731336" y="1057544"/>
            <a:ext cx="4070345" cy="37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Detailed M2, M3 and M14 analysis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CE8C2-9015-6446-98CA-AF5770D4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77" y="1548079"/>
            <a:ext cx="4178300" cy="186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0344A4-4C32-6746-876E-43F17B046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6" y="3248049"/>
            <a:ext cx="422910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197D1-F2E0-A74B-A778-3D3F8FC80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059" y="1407028"/>
            <a:ext cx="3911600" cy="1765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4F8C7D-50E6-D14D-82AF-2E8F6F72AFAE}"/>
              </a:ext>
            </a:extLst>
          </p:cNvPr>
          <p:cNvSpPr/>
          <p:nvPr/>
        </p:nvSpPr>
        <p:spPr>
          <a:xfrm>
            <a:off x="1010651" y="5406581"/>
            <a:ext cx="8360359" cy="666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 the 3 most popular areas </a:t>
            </a:r>
            <a:r>
              <a:rPr lang="en-GB" b="1" dirty="0"/>
              <a:t>M2, M3 and M14 </a:t>
            </a:r>
            <a:r>
              <a:rPr lang="en-GB" dirty="0"/>
              <a:t>, Indian restaurants were not the most common only in </a:t>
            </a:r>
            <a:r>
              <a:rPr lang="en-GB" b="1" dirty="0"/>
              <a:t>M14</a:t>
            </a:r>
            <a:r>
              <a:rPr lang="en-GB" dirty="0"/>
              <a:t> area.  </a:t>
            </a:r>
          </a:p>
        </p:txBody>
      </p:sp>
    </p:spTree>
    <p:extLst>
      <p:ext uri="{BB962C8B-B14F-4D97-AF65-F5344CB8AC3E}">
        <p14:creationId xmlns:p14="http://schemas.microsoft.com/office/powerpoint/2010/main" val="94786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939702" y="125509"/>
            <a:ext cx="5396932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Conclusion / Recommendation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64C318-86A1-D840-98A7-D8ADAAF78106}"/>
              </a:ext>
            </a:extLst>
          </p:cNvPr>
          <p:cNvSpPr/>
          <p:nvPr/>
        </p:nvSpPr>
        <p:spPr>
          <a:xfrm>
            <a:off x="1155032" y="1452986"/>
            <a:ext cx="75558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 </a:t>
            </a:r>
          </a:p>
          <a:p>
            <a:r>
              <a:rPr lang="en-GB" sz="2000" dirty="0"/>
              <a:t>The most popular restaurant type in Manchester is Indian and the three most popular areas for restaurants in Manchester are </a:t>
            </a:r>
            <a:r>
              <a:rPr lang="en-GB" sz="2000" b="1" dirty="0"/>
              <a:t>M2, M3 and M14. 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Indian restaurants are currently the most common restaurant type in </a:t>
            </a:r>
            <a:r>
              <a:rPr lang="en-GB" sz="2000" b="1" dirty="0"/>
              <a:t>M2 and M3</a:t>
            </a:r>
            <a:r>
              <a:rPr lang="en-GB" sz="2000" dirty="0"/>
              <a:t> areas already.</a:t>
            </a:r>
          </a:p>
          <a:p>
            <a:endParaRPr lang="en-GB" sz="2000" b="1" dirty="0"/>
          </a:p>
          <a:p>
            <a:r>
              <a:rPr lang="en-GB" sz="2000" b="1" dirty="0"/>
              <a:t>Final Recommendation: </a:t>
            </a:r>
            <a:r>
              <a:rPr lang="en-GB" sz="2000" dirty="0"/>
              <a:t>Open an Indian restaurant in the </a:t>
            </a:r>
            <a:r>
              <a:rPr lang="en-GB" sz="2000" b="1" dirty="0"/>
              <a:t>M14</a:t>
            </a:r>
            <a:r>
              <a:rPr lang="en-GB" sz="2000" dirty="0"/>
              <a:t> area of Manchester.  </a:t>
            </a:r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7804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93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1260542" y="125509"/>
            <a:ext cx="4088190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Background 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1EC19-CD01-4A4C-BF13-3B3EE55668A4}"/>
              </a:ext>
            </a:extLst>
          </p:cNvPr>
          <p:cNvSpPr/>
          <p:nvPr/>
        </p:nvSpPr>
        <p:spPr>
          <a:xfrm>
            <a:off x="1155031" y="1355575"/>
            <a:ext cx="8215980" cy="392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Our client is a Venture Capitalist who wants to invest in the catering industry in the United Kingdom (UK). The client wants to open a restaurant in the Manchester area of England, UK.</a:t>
            </a:r>
          </a:p>
          <a:p>
            <a:endParaRPr lang="en-GB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client has made the following requests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Use the Greater Manchester area of Britain will be target area for analysis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Provide a recommendation on Type of restaurant (i.e., cuisine served) 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Provide a recommendation on the Area of Manchester where restaurant should be opened</a:t>
            </a:r>
          </a:p>
          <a:p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1260541" y="125509"/>
            <a:ext cx="5445059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Acquisition and Cleaning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01EC19-CD01-4A4C-BF13-3B3EE55668A4}"/>
              </a:ext>
            </a:extLst>
          </p:cNvPr>
          <p:cNvSpPr/>
          <p:nvPr/>
        </p:nvSpPr>
        <p:spPr>
          <a:xfrm>
            <a:off x="834189" y="1187116"/>
            <a:ext cx="8536822" cy="4419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Wikipedia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 : The Wikipedia Manchester web page was used to source the Greater Manchester area Postal Codes. Data Acquisition using Beautiful Soup package to scrape data from web.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Google maps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Google Maps was used to source the latitude and longitude points for all of the Postal codes under analysis.  File create and loaded into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Foursquare Developer Console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was used to find the venues which were located in the Postal Code areas. Python webservice returned list of venues per Postal Code latitude and longitude </a:t>
            </a:r>
          </a:p>
          <a:p>
            <a:endParaRPr lang="en-GB" dirty="0"/>
          </a:p>
          <a:p>
            <a:endParaRPr lang="en-GB" dirty="0"/>
          </a:p>
          <a:p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53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40B9E3-7419-5145-808D-CC3EEF78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41" y="1072971"/>
            <a:ext cx="7494317" cy="546418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458BD2-950B-B542-A9FB-F2A7E5DAD2DB}"/>
              </a:ext>
            </a:extLst>
          </p:cNvPr>
          <p:cNvSpPr txBox="1">
            <a:spLocks/>
          </p:cNvSpPr>
          <p:nvPr/>
        </p:nvSpPr>
        <p:spPr>
          <a:xfrm>
            <a:off x="1260541" y="125509"/>
            <a:ext cx="8110469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 - Post Code Area Values .. Part 1 </a:t>
            </a:r>
          </a:p>
        </p:txBody>
      </p:sp>
    </p:spTree>
    <p:extLst>
      <p:ext uri="{BB962C8B-B14F-4D97-AF65-F5344CB8AC3E}">
        <p14:creationId xmlns:p14="http://schemas.microsoft.com/office/powerpoint/2010/main" val="349024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1260541" y="125509"/>
            <a:ext cx="8110469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 - Post Code Area Values .. Part 2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6BE26-5A05-144F-819D-60A95A2A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599262"/>
            <a:ext cx="7406105" cy="5150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74056-785A-7340-8ED5-EA9D12EC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76" y="1067914"/>
            <a:ext cx="7621030" cy="2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5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1260541" y="125509"/>
            <a:ext cx="8110469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 Post Code Area Coverage of Area - Map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0AA3D-8539-B740-A4BC-4E68A914E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98" y="1362922"/>
            <a:ext cx="6817561" cy="43801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45F13-3D6D-714D-886B-9E25B3BC656A}"/>
              </a:ext>
            </a:extLst>
          </p:cNvPr>
          <p:cNvSpPr/>
          <p:nvPr/>
        </p:nvSpPr>
        <p:spPr>
          <a:xfrm>
            <a:off x="1226437" y="6062680"/>
            <a:ext cx="8719054" cy="37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Confirmation that Postal Code approach provides good geographical cover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76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1260541" y="125509"/>
            <a:ext cx="8110469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 - Most common Restaurant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E13B14-EEA6-CD4F-B0BE-75E854A8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41" y="1074821"/>
            <a:ext cx="7501771" cy="57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9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1068037" y="125509"/>
            <a:ext cx="8525142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 - Most popular culinary areas of Manchester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3B819-1ED2-5B43-B478-7D3AF1B5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90" y="1138333"/>
            <a:ext cx="7517928" cy="500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7AF054-DAD2-7D4A-B9B1-F9A1EC277142}"/>
              </a:ext>
            </a:extLst>
          </p:cNvPr>
          <p:cNvSpPr txBox="1">
            <a:spLocks/>
          </p:cNvSpPr>
          <p:nvPr/>
        </p:nvSpPr>
        <p:spPr>
          <a:xfrm>
            <a:off x="276705" y="125509"/>
            <a:ext cx="9635489" cy="7393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E76C2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E76C2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 - K means Clustering by Restaurant Popularity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6257D-C1F5-4948-91C2-C605EC291A54}"/>
              </a:ext>
            </a:extLst>
          </p:cNvPr>
          <p:cNvSpPr/>
          <p:nvPr/>
        </p:nvSpPr>
        <p:spPr>
          <a:xfrm>
            <a:off x="469209" y="1362922"/>
            <a:ext cx="963548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de-DE" sz="1325" dirty="0"/>
            </a:b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25"/>
          </a:p>
          <a:p>
            <a:pPr marL="615237" lvl="1" indent="-23663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25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AD9B91-4D42-F542-9690-EC3E49CA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5123"/>
            <a:ext cx="7760368" cy="4761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C539F9-5CC5-E14D-B3D8-36C4A4F267FE}"/>
              </a:ext>
            </a:extLst>
          </p:cNvPr>
          <p:cNvSpPr/>
          <p:nvPr/>
        </p:nvSpPr>
        <p:spPr>
          <a:xfrm>
            <a:off x="930445" y="5905882"/>
            <a:ext cx="42671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FFC000"/>
                </a:solidFill>
              </a:rPr>
              <a:t>Indian / Vegan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16B0E7"/>
                </a:solidFill>
              </a:rPr>
              <a:t>Eclectic area -  Indian / Italian / Asian /  Middle Eastern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7030A0"/>
                </a:solidFill>
              </a:rPr>
              <a:t>Chinese and Asian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00FDFF"/>
                </a:solidFill>
              </a:rPr>
              <a:t>Fast Food &amp; Vegan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FF0000"/>
                </a:solidFill>
              </a:rPr>
              <a:t>Fast Food / Mixed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000" b="1" dirty="0">
                <a:solidFill>
                  <a:srgbClr val="71FE22"/>
                </a:solidFill>
              </a:rPr>
              <a:t>Italian and Ethiopian</a:t>
            </a:r>
          </a:p>
        </p:txBody>
      </p:sp>
    </p:spTree>
    <p:extLst>
      <p:ext uri="{BB962C8B-B14F-4D97-AF65-F5344CB8AC3E}">
        <p14:creationId xmlns:p14="http://schemas.microsoft.com/office/powerpoint/2010/main" val="21812206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CIO Template</Template>
  <TotalTime>98308</TotalTime>
  <Words>572</Words>
  <Application>Microsoft Macintosh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IBM Plex Sans Regular</vt:lpstr>
      <vt:lpstr>Times New Roman</vt:lpstr>
      <vt:lpstr>Trebuchet MS</vt:lpstr>
      <vt:lpstr>Wingdings 3</vt:lpstr>
      <vt:lpstr>Facet</vt:lpstr>
      <vt:lpstr>Manchester Restaurant Proposal Coursera Capstone Project   Innes McLaren Feb 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Cengizhan Onat</dc:creator>
  <cp:lastModifiedBy>Innes McLaren</cp:lastModifiedBy>
  <cp:revision>832</cp:revision>
  <dcterms:created xsi:type="dcterms:W3CDTF">2017-11-16T10:20:48Z</dcterms:created>
  <dcterms:modified xsi:type="dcterms:W3CDTF">2021-02-27T11:09:40Z</dcterms:modified>
</cp:coreProperties>
</file>